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4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5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6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7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28"/>
  </p:notesMasterIdLst>
  <p:handoutMasterIdLst>
    <p:handoutMasterId r:id="rId29"/>
  </p:handoutMasterIdLst>
  <p:sldIdLst>
    <p:sldId id="1212" r:id="rId11"/>
    <p:sldId id="2147480555" r:id="rId12"/>
    <p:sldId id="2147480545" r:id="rId13"/>
    <p:sldId id="2147480550" r:id="rId14"/>
    <p:sldId id="2147480569" r:id="rId15"/>
    <p:sldId id="2147480580" r:id="rId16"/>
    <p:sldId id="2147480576" r:id="rId17"/>
    <p:sldId id="2147480568" r:id="rId18"/>
    <p:sldId id="2147480570" r:id="rId19"/>
    <p:sldId id="2147480571" r:id="rId20"/>
    <p:sldId id="2147480572" r:id="rId21"/>
    <p:sldId id="2147480574" r:id="rId22"/>
    <p:sldId id="2147480573" r:id="rId23"/>
    <p:sldId id="2147480575" r:id="rId24"/>
    <p:sldId id="2147480577" r:id="rId25"/>
    <p:sldId id="2147480578" r:id="rId26"/>
    <p:sldId id="2147480579" r:id="rId27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11" autoAdjust="0"/>
  </p:normalViewPr>
  <p:slideViewPr>
    <p:cSldViewPr snapToGrid="0">
      <p:cViewPr varScale="1">
        <p:scale>
          <a:sx n="89" d="100"/>
          <a:sy n="89" d="100"/>
        </p:scale>
        <p:origin x="883" y="4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1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commentAuthors" Target="commentAuthors.xml"/><Relationship Id="rId35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10/17/2024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liked academia – but I felt like I honestly did not have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3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3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50" Type="http://schemas.openxmlformats.org/officeDocument/2006/relationships/slideLayout" Target="../slideLayouts/slideLayout176.xml"/><Relationship Id="rId55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9.xml"/><Relationship Id="rId68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202.xml"/><Relationship Id="rId84" Type="http://schemas.openxmlformats.org/officeDocument/2006/relationships/slideLayout" Target="../slideLayouts/slideLayout210.xml"/><Relationship Id="rId89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33.xml"/><Relationship Id="rId71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9.xml"/><Relationship Id="rId58" Type="http://schemas.openxmlformats.org/officeDocument/2006/relationships/slideLayout" Target="../slideLayouts/slideLayout184.xml"/><Relationship Id="rId66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200.xml"/><Relationship Id="rId79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187.xml"/><Relationship Id="rId82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16.xml"/><Relationship Id="rId95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82.xml"/><Relationship Id="rId64" Type="http://schemas.openxmlformats.org/officeDocument/2006/relationships/slideLayout" Target="../slideLayouts/slideLayout190.xml"/><Relationship Id="rId69" Type="http://schemas.openxmlformats.org/officeDocument/2006/relationships/slideLayout" Target="../slideLayouts/slideLayout195.xml"/><Relationship Id="rId7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98.xml"/><Relationship Id="rId80" Type="http://schemas.openxmlformats.org/officeDocument/2006/relationships/slideLayout" Target="../slideLayouts/slideLayout206.xml"/><Relationship Id="rId85" Type="http://schemas.openxmlformats.org/officeDocument/2006/relationships/slideLayout" Target="../slideLayouts/slideLayout211.xml"/><Relationship Id="rId93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59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96.xml"/><Relationship Id="rId75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9.xml"/><Relationship Id="rId88" Type="http://schemas.openxmlformats.org/officeDocument/2006/relationships/slideLayout" Target="../slideLayouts/slideLayout214.xml"/><Relationship Id="rId91" Type="http://schemas.openxmlformats.org/officeDocument/2006/relationships/slideLayout" Target="../slideLayouts/slideLayout217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86.xml"/><Relationship Id="rId65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9.xml"/><Relationship Id="rId78" Type="http://schemas.openxmlformats.org/officeDocument/2006/relationships/slideLayout" Target="../slideLayouts/slideLayout204.xml"/><Relationship Id="rId81" Type="http://schemas.openxmlformats.org/officeDocument/2006/relationships/slideLayout" Target="../slideLayouts/slideLayout207.xml"/><Relationship Id="rId86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24.xml"/><Relationship Id="rId21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42" Type="http://schemas.openxmlformats.org/officeDocument/2006/relationships/slideLayout" Target="../slideLayouts/slideLayout294.xml"/><Relationship Id="rId47" Type="http://schemas.openxmlformats.org/officeDocument/2006/relationships/slideLayout" Target="../slideLayouts/slideLayout299.xml"/><Relationship Id="rId50" Type="http://schemas.openxmlformats.org/officeDocument/2006/relationships/slideLayout" Target="../slideLayouts/slideLayout302.xml"/><Relationship Id="rId55" Type="http://schemas.openxmlformats.org/officeDocument/2006/relationships/slideLayout" Target="../slideLayouts/slideLayout307.xml"/><Relationship Id="rId63" Type="http://schemas.openxmlformats.org/officeDocument/2006/relationships/slideLayout" Target="../slideLayouts/slideLayout315.xml"/><Relationship Id="rId68" Type="http://schemas.openxmlformats.org/officeDocument/2006/relationships/slideLayout" Target="../slideLayouts/slideLayout320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9.xml"/><Relationship Id="rId71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292.xml"/><Relationship Id="rId45" Type="http://schemas.openxmlformats.org/officeDocument/2006/relationships/slideLayout" Target="../slideLayouts/slideLayout297.xml"/><Relationship Id="rId53" Type="http://schemas.openxmlformats.org/officeDocument/2006/relationships/slideLayout" Target="../slideLayouts/slideLayout305.xml"/><Relationship Id="rId58" Type="http://schemas.openxmlformats.org/officeDocument/2006/relationships/slideLayout" Target="../slideLayouts/slideLayout310.xml"/><Relationship Id="rId66" Type="http://schemas.openxmlformats.org/officeDocument/2006/relationships/slideLayout" Target="../slideLayouts/slideLayout318.xml"/><Relationship Id="rId7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288.xml"/><Relationship Id="rId49" Type="http://schemas.openxmlformats.org/officeDocument/2006/relationships/slideLayout" Target="../slideLayouts/slideLayout301.xml"/><Relationship Id="rId57" Type="http://schemas.openxmlformats.org/officeDocument/2006/relationships/slideLayout" Target="../slideLayouts/slideLayout309.xml"/><Relationship Id="rId61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4" Type="http://schemas.openxmlformats.org/officeDocument/2006/relationships/slideLayout" Target="../slideLayouts/slideLayout296.xml"/><Relationship Id="rId52" Type="http://schemas.openxmlformats.org/officeDocument/2006/relationships/slideLayout" Target="../slideLayouts/slideLayout304.xml"/><Relationship Id="rId60" Type="http://schemas.openxmlformats.org/officeDocument/2006/relationships/slideLayout" Target="../slideLayouts/slideLayout312.xml"/><Relationship Id="rId65" Type="http://schemas.openxmlformats.org/officeDocument/2006/relationships/slideLayout" Target="../slideLayouts/slideLayout317.xml"/><Relationship Id="rId7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295.xml"/><Relationship Id="rId48" Type="http://schemas.openxmlformats.org/officeDocument/2006/relationships/slideLayout" Target="../slideLayouts/slideLayout300.xml"/><Relationship Id="rId56" Type="http://schemas.openxmlformats.org/officeDocument/2006/relationships/slideLayout" Target="../slideLayouts/slideLayout308.xml"/><Relationship Id="rId64" Type="http://schemas.openxmlformats.org/officeDocument/2006/relationships/slideLayout" Target="../slideLayouts/slideLayout316.xml"/><Relationship Id="rId6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60.xml"/><Relationship Id="rId51" Type="http://schemas.openxmlformats.org/officeDocument/2006/relationships/slideLayout" Target="../slideLayouts/slideLayout303.xml"/><Relationship Id="rId72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38" Type="http://schemas.openxmlformats.org/officeDocument/2006/relationships/slideLayout" Target="../slideLayouts/slideLayout290.xml"/><Relationship Id="rId46" Type="http://schemas.openxmlformats.org/officeDocument/2006/relationships/slideLayout" Target="../slideLayouts/slideLayout298.xml"/><Relationship Id="rId59" Type="http://schemas.openxmlformats.org/officeDocument/2006/relationships/slideLayout" Target="../slideLayouts/slideLayout311.xml"/><Relationship Id="rId67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272.xml"/><Relationship Id="rId41" Type="http://schemas.openxmlformats.org/officeDocument/2006/relationships/slideLayout" Target="../slideLayouts/slideLayout293.xml"/><Relationship Id="rId54" Type="http://schemas.openxmlformats.org/officeDocument/2006/relationships/slideLayout" Target="../slideLayouts/slideLayout306.xml"/><Relationship Id="rId62" Type="http://schemas.openxmlformats.org/officeDocument/2006/relationships/slideLayout" Target="../slideLayouts/slideLayout314.xml"/><Relationship Id="rId70" Type="http://schemas.openxmlformats.org/officeDocument/2006/relationships/slideLayout" Target="../slideLayouts/slideLayout322.xml"/><Relationship Id="rId75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0.xml"/><Relationship Id="rId18" Type="http://schemas.openxmlformats.org/officeDocument/2006/relationships/slideLayout" Target="../slideLayouts/slideLayout345.xml"/><Relationship Id="rId26" Type="http://schemas.openxmlformats.org/officeDocument/2006/relationships/slideLayout" Target="../slideLayouts/slideLayout353.xml"/><Relationship Id="rId39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361.xml"/><Relationship Id="rId42" Type="http://schemas.openxmlformats.org/officeDocument/2006/relationships/slideLayout" Target="../slideLayouts/slideLayout369.xml"/><Relationship Id="rId47" Type="http://schemas.openxmlformats.org/officeDocument/2006/relationships/slideLayout" Target="../slideLayouts/slideLayout374.xml"/><Relationship Id="rId50" Type="http://schemas.openxmlformats.org/officeDocument/2006/relationships/slideLayout" Target="../slideLayouts/slideLayout377.xml"/><Relationship Id="rId55" Type="http://schemas.openxmlformats.org/officeDocument/2006/relationships/slideLayout" Target="../slideLayouts/slideLayout382.xml"/><Relationship Id="rId63" Type="http://schemas.openxmlformats.org/officeDocument/2006/relationships/slideLayout" Target="../slideLayouts/slideLayout390.xml"/><Relationship Id="rId6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34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24" Type="http://schemas.openxmlformats.org/officeDocument/2006/relationships/slideLayout" Target="../slideLayouts/slideLayout351.xml"/><Relationship Id="rId32" Type="http://schemas.openxmlformats.org/officeDocument/2006/relationships/slideLayout" Target="../slideLayouts/slideLayout359.xml"/><Relationship Id="rId37" Type="http://schemas.openxmlformats.org/officeDocument/2006/relationships/slideLayout" Target="../slideLayouts/slideLayout364.xml"/><Relationship Id="rId40" Type="http://schemas.openxmlformats.org/officeDocument/2006/relationships/slideLayout" Target="../slideLayouts/slideLayout367.xml"/><Relationship Id="rId45" Type="http://schemas.openxmlformats.org/officeDocument/2006/relationships/slideLayout" Target="../slideLayouts/slideLayout372.xml"/><Relationship Id="rId53" Type="http://schemas.openxmlformats.org/officeDocument/2006/relationships/slideLayout" Target="../slideLayouts/slideLayout380.xml"/><Relationship Id="rId58" Type="http://schemas.openxmlformats.org/officeDocument/2006/relationships/slideLayout" Target="../slideLayouts/slideLayout385.xml"/><Relationship Id="rId6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32.xml"/><Relationship Id="rId15" Type="http://schemas.openxmlformats.org/officeDocument/2006/relationships/slideLayout" Target="../slideLayouts/slideLayout342.xml"/><Relationship Id="rId23" Type="http://schemas.openxmlformats.org/officeDocument/2006/relationships/slideLayout" Target="../slideLayouts/slideLayout350.xml"/><Relationship Id="rId28" Type="http://schemas.openxmlformats.org/officeDocument/2006/relationships/slideLayout" Target="../slideLayouts/slideLayout355.xml"/><Relationship Id="rId36" Type="http://schemas.openxmlformats.org/officeDocument/2006/relationships/slideLayout" Target="../slideLayouts/slideLayout363.xml"/><Relationship Id="rId49" Type="http://schemas.openxmlformats.org/officeDocument/2006/relationships/slideLayout" Target="../slideLayouts/slideLayout376.xml"/><Relationship Id="rId57" Type="http://schemas.openxmlformats.org/officeDocument/2006/relationships/slideLayout" Target="../slideLayouts/slideLayout384.xml"/><Relationship Id="rId6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37.xml"/><Relationship Id="rId19" Type="http://schemas.openxmlformats.org/officeDocument/2006/relationships/slideLayout" Target="../slideLayouts/slideLayout346.xml"/><Relationship Id="rId31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371.xml"/><Relationship Id="rId52" Type="http://schemas.openxmlformats.org/officeDocument/2006/relationships/slideLayout" Target="../slideLayouts/slideLayout379.xml"/><Relationship Id="rId60" Type="http://schemas.openxmlformats.org/officeDocument/2006/relationships/slideLayout" Target="../slideLayouts/slideLayout387.xml"/><Relationship Id="rId6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slideLayout" Target="../slideLayouts/slideLayout341.xml"/><Relationship Id="rId22" Type="http://schemas.openxmlformats.org/officeDocument/2006/relationships/slideLayout" Target="../slideLayouts/slideLayout349.xml"/><Relationship Id="rId27" Type="http://schemas.openxmlformats.org/officeDocument/2006/relationships/slideLayout" Target="../slideLayouts/slideLayout354.xml"/><Relationship Id="rId30" Type="http://schemas.openxmlformats.org/officeDocument/2006/relationships/slideLayout" Target="../slideLayouts/slideLayout357.xml"/><Relationship Id="rId35" Type="http://schemas.openxmlformats.org/officeDocument/2006/relationships/slideLayout" Target="../slideLayouts/slideLayout362.xml"/><Relationship Id="rId43" Type="http://schemas.openxmlformats.org/officeDocument/2006/relationships/slideLayout" Target="../slideLayouts/slideLayout370.xml"/><Relationship Id="rId48" Type="http://schemas.openxmlformats.org/officeDocument/2006/relationships/slideLayout" Target="../slideLayouts/slideLayout375.xml"/><Relationship Id="rId56" Type="http://schemas.openxmlformats.org/officeDocument/2006/relationships/slideLayout" Target="../slideLayouts/slideLayout383.xml"/><Relationship Id="rId64" Type="http://schemas.openxmlformats.org/officeDocument/2006/relationships/slideLayout" Target="../slideLayouts/slideLayout391.xml"/><Relationship Id="rId6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35.xml"/><Relationship Id="rId51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9.xml"/><Relationship Id="rId17" Type="http://schemas.openxmlformats.org/officeDocument/2006/relationships/slideLayout" Target="../slideLayouts/slideLayout344.xml"/><Relationship Id="rId25" Type="http://schemas.openxmlformats.org/officeDocument/2006/relationships/slideLayout" Target="../slideLayouts/slideLayout352.xml"/><Relationship Id="rId33" Type="http://schemas.openxmlformats.org/officeDocument/2006/relationships/slideLayout" Target="../slideLayouts/slideLayout360.xml"/><Relationship Id="rId38" Type="http://schemas.openxmlformats.org/officeDocument/2006/relationships/slideLayout" Target="../slideLayouts/slideLayout365.xml"/><Relationship Id="rId46" Type="http://schemas.openxmlformats.org/officeDocument/2006/relationships/slideLayout" Target="../slideLayouts/slideLayout373.xml"/><Relationship Id="rId59" Type="http://schemas.openxmlformats.org/officeDocument/2006/relationships/slideLayout" Target="../slideLayouts/slideLayout386.xml"/><Relationship Id="rId67" Type="http://schemas.openxmlformats.org/officeDocument/2006/relationships/slideLayout" Target="../slideLayouts/slideLayout394.xml"/><Relationship Id="rId20" Type="http://schemas.openxmlformats.org/officeDocument/2006/relationships/slideLayout" Target="../slideLayouts/slideLayout347.xml"/><Relationship Id="rId41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381.xml"/><Relationship Id="rId62" Type="http://schemas.openxmlformats.org/officeDocument/2006/relationships/slideLayout" Target="../slideLayouts/slideLayout389.xml"/><Relationship Id="rId70" Type="http://schemas.openxmlformats.org/officeDocument/2006/relationships/slideLayout" Target="../slideLayouts/slideLayout39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15.xml"/><Relationship Id="rId26" Type="http://schemas.openxmlformats.org/officeDocument/2006/relationships/slideLayout" Target="../slideLayouts/slideLayout423.xml"/><Relationship Id="rId39" Type="http://schemas.openxmlformats.org/officeDocument/2006/relationships/slideLayout" Target="../slideLayouts/slideLayout436.xml"/><Relationship Id="rId21" Type="http://schemas.openxmlformats.org/officeDocument/2006/relationships/slideLayout" Target="../slideLayouts/slideLayout418.xml"/><Relationship Id="rId34" Type="http://schemas.openxmlformats.org/officeDocument/2006/relationships/slideLayout" Target="../slideLayouts/slideLayout431.xml"/><Relationship Id="rId42" Type="http://schemas.openxmlformats.org/officeDocument/2006/relationships/slideLayout" Target="../slideLayouts/slideLayout439.xml"/><Relationship Id="rId47" Type="http://schemas.openxmlformats.org/officeDocument/2006/relationships/slideLayout" Target="../slideLayouts/slideLayout444.xml"/><Relationship Id="rId50" Type="http://schemas.openxmlformats.org/officeDocument/2006/relationships/slideLayout" Target="../slideLayouts/slideLayout447.xml"/><Relationship Id="rId55" Type="http://schemas.openxmlformats.org/officeDocument/2006/relationships/slideLayout" Target="../slideLayouts/slideLayout452.xml"/><Relationship Id="rId63" Type="http://schemas.openxmlformats.org/officeDocument/2006/relationships/slideLayout" Target="../slideLayouts/slideLayout460.xml"/><Relationship Id="rId68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04.xml"/><Relationship Id="rId71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13.xml"/><Relationship Id="rId29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21.xml"/><Relationship Id="rId32" Type="http://schemas.openxmlformats.org/officeDocument/2006/relationships/slideLayout" Target="../slideLayouts/slideLayout429.xml"/><Relationship Id="rId37" Type="http://schemas.openxmlformats.org/officeDocument/2006/relationships/slideLayout" Target="../slideLayouts/slideLayout434.xml"/><Relationship Id="rId40" Type="http://schemas.openxmlformats.org/officeDocument/2006/relationships/slideLayout" Target="../slideLayouts/slideLayout437.xml"/><Relationship Id="rId45" Type="http://schemas.openxmlformats.org/officeDocument/2006/relationships/slideLayout" Target="../slideLayouts/slideLayout442.xml"/><Relationship Id="rId53" Type="http://schemas.openxmlformats.org/officeDocument/2006/relationships/slideLayout" Target="../slideLayouts/slideLayout450.xml"/><Relationship Id="rId58" Type="http://schemas.openxmlformats.org/officeDocument/2006/relationships/slideLayout" Target="../slideLayouts/slideLayout455.xml"/><Relationship Id="rId66" Type="http://schemas.openxmlformats.org/officeDocument/2006/relationships/slideLayout" Target="../slideLayouts/slideLayout463.xml"/><Relationship Id="rId7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02.xml"/><Relationship Id="rId15" Type="http://schemas.openxmlformats.org/officeDocument/2006/relationships/slideLayout" Target="../slideLayouts/slideLayout412.xml"/><Relationship Id="rId23" Type="http://schemas.openxmlformats.org/officeDocument/2006/relationships/slideLayout" Target="../slideLayouts/slideLayout420.xml"/><Relationship Id="rId28" Type="http://schemas.openxmlformats.org/officeDocument/2006/relationships/slideLayout" Target="../slideLayouts/slideLayout425.xml"/><Relationship Id="rId36" Type="http://schemas.openxmlformats.org/officeDocument/2006/relationships/slideLayout" Target="../slideLayouts/slideLayout433.xml"/><Relationship Id="rId49" Type="http://schemas.openxmlformats.org/officeDocument/2006/relationships/slideLayout" Target="../slideLayouts/slideLayout446.xml"/><Relationship Id="rId57" Type="http://schemas.openxmlformats.org/officeDocument/2006/relationships/slideLayout" Target="../slideLayouts/slideLayout454.xml"/><Relationship Id="rId61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07.xml"/><Relationship Id="rId19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28.xml"/><Relationship Id="rId44" Type="http://schemas.openxmlformats.org/officeDocument/2006/relationships/slideLayout" Target="../slideLayouts/slideLayout441.xml"/><Relationship Id="rId52" Type="http://schemas.openxmlformats.org/officeDocument/2006/relationships/slideLayout" Target="../slideLayouts/slideLayout449.xml"/><Relationship Id="rId60" Type="http://schemas.openxmlformats.org/officeDocument/2006/relationships/slideLayout" Target="../slideLayouts/slideLayout457.xml"/><Relationship Id="rId65" Type="http://schemas.openxmlformats.org/officeDocument/2006/relationships/slideLayout" Target="../slideLayouts/slideLayout462.xml"/><Relationship Id="rId7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9.xml"/><Relationship Id="rId27" Type="http://schemas.openxmlformats.org/officeDocument/2006/relationships/slideLayout" Target="../slideLayouts/slideLayout424.xml"/><Relationship Id="rId30" Type="http://schemas.openxmlformats.org/officeDocument/2006/relationships/slideLayout" Target="../slideLayouts/slideLayout427.xml"/><Relationship Id="rId35" Type="http://schemas.openxmlformats.org/officeDocument/2006/relationships/slideLayout" Target="../slideLayouts/slideLayout432.xml"/><Relationship Id="rId43" Type="http://schemas.openxmlformats.org/officeDocument/2006/relationships/slideLayout" Target="../slideLayouts/slideLayout440.xml"/><Relationship Id="rId48" Type="http://schemas.openxmlformats.org/officeDocument/2006/relationships/slideLayout" Target="../slideLayouts/slideLayout445.xml"/><Relationship Id="rId56" Type="http://schemas.openxmlformats.org/officeDocument/2006/relationships/slideLayout" Target="../slideLayouts/slideLayout453.xml"/><Relationship Id="rId64" Type="http://schemas.openxmlformats.org/officeDocument/2006/relationships/slideLayout" Target="../slideLayouts/slideLayout461.xml"/><Relationship Id="rId69" Type="http://schemas.openxmlformats.org/officeDocument/2006/relationships/slideLayout" Target="../slideLayouts/slideLayout466.xml"/><Relationship Id="rId8" Type="http://schemas.openxmlformats.org/officeDocument/2006/relationships/slideLayout" Target="../slideLayouts/slideLayout405.xml"/><Relationship Id="rId51" Type="http://schemas.openxmlformats.org/officeDocument/2006/relationships/slideLayout" Target="../slideLayouts/slideLayout448.xml"/><Relationship Id="rId7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14.xml"/><Relationship Id="rId25" Type="http://schemas.openxmlformats.org/officeDocument/2006/relationships/slideLayout" Target="../slideLayouts/slideLayout422.xml"/><Relationship Id="rId33" Type="http://schemas.openxmlformats.org/officeDocument/2006/relationships/slideLayout" Target="../slideLayouts/slideLayout430.xml"/><Relationship Id="rId38" Type="http://schemas.openxmlformats.org/officeDocument/2006/relationships/slideLayout" Target="../slideLayouts/slideLayout435.xml"/><Relationship Id="rId46" Type="http://schemas.openxmlformats.org/officeDocument/2006/relationships/slideLayout" Target="../slideLayouts/slideLayout443.xml"/><Relationship Id="rId59" Type="http://schemas.openxmlformats.org/officeDocument/2006/relationships/slideLayout" Target="../slideLayouts/slideLayout456.xml"/><Relationship Id="rId67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17.xml"/><Relationship Id="rId41" Type="http://schemas.openxmlformats.org/officeDocument/2006/relationships/slideLayout" Target="../slideLayouts/slideLayout438.xml"/><Relationship Id="rId54" Type="http://schemas.openxmlformats.org/officeDocument/2006/relationships/slideLayout" Target="../slideLayouts/slideLayout451.xml"/><Relationship Id="rId62" Type="http://schemas.openxmlformats.org/officeDocument/2006/relationships/slideLayout" Target="../slideLayouts/slideLayout459.xml"/><Relationship Id="rId70" Type="http://schemas.openxmlformats.org/officeDocument/2006/relationships/slideLayout" Target="../slideLayouts/slideLayout467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9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13.xml"/><Relationship Id="rId47" Type="http://schemas.openxmlformats.org/officeDocument/2006/relationships/slideLayout" Target="../slideLayouts/slideLayout518.xml"/><Relationship Id="rId50" Type="http://schemas.openxmlformats.org/officeDocument/2006/relationships/slideLayout" Target="../slideLayouts/slideLayout521.xml"/><Relationship Id="rId55" Type="http://schemas.openxmlformats.org/officeDocument/2006/relationships/slideLayout" Target="../slideLayouts/slideLayout526.xml"/><Relationship Id="rId63" Type="http://schemas.openxmlformats.org/officeDocument/2006/relationships/slideLayout" Target="../slideLayouts/slideLayout534.xml"/><Relationship Id="rId68" Type="http://schemas.openxmlformats.org/officeDocument/2006/relationships/slideLayout" Target="../slideLayouts/slideLayout539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8.xml"/><Relationship Id="rId71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9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53" Type="http://schemas.openxmlformats.org/officeDocument/2006/relationships/slideLayout" Target="../slideLayouts/slideLayout524.xml"/><Relationship Id="rId58" Type="http://schemas.openxmlformats.org/officeDocument/2006/relationships/slideLayout" Target="../slideLayouts/slideLayout529.xml"/><Relationship Id="rId66" Type="http://schemas.openxmlformats.org/officeDocument/2006/relationships/slideLayout" Target="../slideLayouts/slideLayout537.xml"/><Relationship Id="rId74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49" Type="http://schemas.openxmlformats.org/officeDocument/2006/relationships/slideLayout" Target="../slideLayouts/slideLayout520.xml"/><Relationship Id="rId57" Type="http://schemas.openxmlformats.org/officeDocument/2006/relationships/slideLayout" Target="../slideLayouts/slideLayout528.xml"/><Relationship Id="rId61" Type="http://schemas.openxmlformats.org/officeDocument/2006/relationships/slideLayout" Target="../slideLayouts/slideLayout532.xml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52" Type="http://schemas.openxmlformats.org/officeDocument/2006/relationships/slideLayout" Target="../slideLayouts/slideLayout523.xml"/><Relationship Id="rId60" Type="http://schemas.openxmlformats.org/officeDocument/2006/relationships/slideLayout" Target="../slideLayouts/slideLayout531.xml"/><Relationship Id="rId65" Type="http://schemas.openxmlformats.org/officeDocument/2006/relationships/slideLayout" Target="../slideLayouts/slideLayout536.xml"/><Relationship Id="rId73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43" Type="http://schemas.openxmlformats.org/officeDocument/2006/relationships/slideLayout" Target="../slideLayouts/slideLayout514.xml"/><Relationship Id="rId48" Type="http://schemas.openxmlformats.org/officeDocument/2006/relationships/slideLayout" Target="../slideLayouts/slideLayout519.xml"/><Relationship Id="rId56" Type="http://schemas.openxmlformats.org/officeDocument/2006/relationships/slideLayout" Target="../slideLayouts/slideLayout527.xml"/><Relationship Id="rId64" Type="http://schemas.openxmlformats.org/officeDocument/2006/relationships/slideLayout" Target="../slideLayouts/slideLayout535.xml"/><Relationship Id="rId6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479.xml"/><Relationship Id="rId51" Type="http://schemas.openxmlformats.org/officeDocument/2006/relationships/slideLayout" Target="../slideLayouts/slideLayout522.xml"/><Relationship Id="rId72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17.xml"/><Relationship Id="rId59" Type="http://schemas.openxmlformats.org/officeDocument/2006/relationships/slideLayout" Target="../slideLayouts/slideLayout530.xml"/><Relationship Id="rId67" Type="http://schemas.openxmlformats.org/officeDocument/2006/relationships/slideLayout" Target="../slideLayouts/slideLayout538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Relationship Id="rId54" Type="http://schemas.openxmlformats.org/officeDocument/2006/relationships/slideLayout" Target="../slideLayouts/slideLayout525.xml"/><Relationship Id="rId62" Type="http://schemas.openxmlformats.org/officeDocument/2006/relationships/slideLayout" Target="../slideLayouts/slideLayout533.xml"/><Relationship Id="rId70" Type="http://schemas.openxmlformats.org/officeDocument/2006/relationships/slideLayout" Target="../slideLayouts/slideLayout541.xml"/><Relationship Id="rId75" Type="http://schemas.openxmlformats.org/officeDocument/2006/relationships/slideLayout" Target="../slideLayouts/slideLayout546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3" r:id="rId92"/>
    <p:sldLayoutId id="2147483844" r:id="rId9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(0/7)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noProof="0" dirty="0">
                <a:solidFill>
                  <a:srgbClr val="00C1B6"/>
                </a:solidFill>
              </a:rPr>
              <a:t>Motivation &amp; course plan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–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 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3819-8F3D-3A73-75F7-CA1ED6639358}"/>
              </a:ext>
            </a:extLst>
          </p:cNvPr>
          <p:cNvSpPr/>
          <p:nvPr/>
        </p:nvSpPr>
        <p:spPr>
          <a:xfrm>
            <a:off x="0" y="6604000"/>
            <a:ext cx="12700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</a:rPr>
              <a:t>Restricted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5BC1-6539-C82A-5AEE-C79DA19F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Weak formulation (Numerical solution of PDEs)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E0BC6-2B1F-876E-3F5A-EA92F954E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F8F84-D225-8540-CAA4-5C7E74432D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85929-8D3C-50E0-71AA-95CE73077E56}"/>
              </a:ext>
            </a:extLst>
          </p:cNvPr>
          <p:cNvSpPr txBox="1"/>
          <p:nvPr/>
        </p:nvSpPr>
        <p:spPr>
          <a:xfrm>
            <a:off x="510370" y="1591596"/>
            <a:ext cx="11171260" cy="170303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Solving the system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j-lt"/>
              </a:rPr>
              <a:t>Integrate accurately polynomials over elements (triangles, tetrahedrons): </a:t>
            </a:r>
            <a:r>
              <a:rPr lang="en-US" dirty="0">
                <a:solidFill>
                  <a:srgbClr val="EC6602"/>
                </a:solidFill>
                <a:latin typeface="+mj-lt"/>
              </a:rPr>
              <a:t>quadrature (Chapter 3)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j-lt"/>
              </a:rPr>
              <a:t>In addition, computing the gradient needs </a:t>
            </a:r>
            <a:r>
              <a:rPr lang="en-US" dirty="0">
                <a:solidFill>
                  <a:srgbClr val="EC6602"/>
                </a:solidFill>
                <a:latin typeface="+mj-lt"/>
              </a:rPr>
              <a:t>numerical differentiation (Chapter 3)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operator being linear, we need to solve a linear system: </a:t>
            </a:r>
            <a:r>
              <a:rPr lang="en-US" dirty="0">
                <a:solidFill>
                  <a:srgbClr val="EC6602"/>
                </a:solidFill>
                <a:latin typeface="+mj-lt"/>
              </a:rPr>
              <a:t>numerical linear algebra (Chapter 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AC27C-AF89-3FEB-81E4-6DEBDF145D04}"/>
              </a:ext>
            </a:extLst>
          </p:cNvPr>
          <p:cNvSpPr txBox="1"/>
          <p:nvPr/>
        </p:nvSpPr>
        <p:spPr>
          <a:xfrm>
            <a:off x="510370" y="3776773"/>
            <a:ext cx="11171260" cy="21185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latin typeface="+mj-lt"/>
              </a:rPr>
              <a:t>Related problems 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2"/>
                </a:solidFill>
                <a:latin typeface="+mj-lt"/>
              </a:rPr>
              <a:t>Time-domain problem → dynamical system: </a:t>
            </a:r>
            <a:r>
              <a:rPr lang="en-US" dirty="0">
                <a:solidFill>
                  <a:srgbClr val="EF0137"/>
                </a:solidFill>
                <a:latin typeface="+mj-lt"/>
              </a:rPr>
              <a:t>resolution of ODEs (Chapter 4)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2"/>
                </a:solidFill>
                <a:latin typeface="+mj-lt"/>
              </a:rPr>
              <a:t>Nonlinear wavenumber dependency: k = k(u): </a:t>
            </a:r>
            <a:r>
              <a:rPr lang="en-US" dirty="0">
                <a:solidFill>
                  <a:srgbClr val="EF0137"/>
                </a:solidFill>
                <a:latin typeface="+mj-lt"/>
              </a:rPr>
              <a:t>solve nonlinear systems (Chapter 6) 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2"/>
                </a:solidFill>
                <a:latin typeface="+mj-lt"/>
              </a:rPr>
              <a:t>A related problem concerns the eigenmodes of a vibrating structure: </a:t>
            </a:r>
            <a:r>
              <a:rPr lang="en-US" dirty="0">
                <a:solidFill>
                  <a:srgbClr val="EF0137"/>
                </a:solidFill>
                <a:latin typeface="+mj-lt"/>
              </a:rPr>
              <a:t>computation of eigenvalues &amp; eigenfunctions (</a:t>
            </a:r>
            <a:r>
              <a:rPr lang="en-US">
                <a:solidFill>
                  <a:srgbClr val="EF0137"/>
                </a:solidFill>
                <a:latin typeface="+mj-lt"/>
              </a:rPr>
              <a:t>chapter 5)</a:t>
            </a:r>
            <a:endParaRPr lang="en-US" dirty="0">
              <a:solidFill>
                <a:srgbClr val="EF0137"/>
              </a:solidFill>
              <a:latin typeface="+mj-lt"/>
            </a:endParaRPr>
          </a:p>
        </p:txBody>
      </p:sp>
      <p:pic>
        <p:nvPicPr>
          <p:cNvPr id="5" name="Picture 4" descr="A close-up of a submarine&#10;&#10;Description automatically generated">
            <a:extLst>
              <a:ext uri="{FF2B5EF4-FFF2-40B4-BE49-F238E27FC236}">
                <a16:creationId xmlns:a16="http://schemas.microsoft.com/office/drawing/2014/main" id="{2C01AF9B-5018-4E74-691D-08F84885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94" y="276148"/>
            <a:ext cx="1703256" cy="1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1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D4F3-1589-D0C7-B9EB-077237D7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Geophysics: discover the earth interior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D5F4F-9CF2-C90F-AFC8-8816CF54FC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7137-D6F6-62AB-FCA1-EBF06197D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A diagram of the earth&#10;&#10;Description automatically generated">
            <a:extLst>
              <a:ext uri="{FF2B5EF4-FFF2-40B4-BE49-F238E27FC236}">
                <a16:creationId xmlns:a16="http://schemas.microsoft.com/office/drawing/2014/main" id="{9E461E77-C072-4AD1-5F72-8F72D93D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264" y="2149813"/>
            <a:ext cx="3507257" cy="3521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BA6A6-1BA1-1F52-E90A-D8D121259702}"/>
              </a:ext>
            </a:extLst>
          </p:cNvPr>
          <p:cNvSpPr txBox="1"/>
          <p:nvPr/>
        </p:nvSpPr>
        <p:spPr>
          <a:xfrm>
            <a:off x="525294" y="1275965"/>
            <a:ext cx="106031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Sometimes we need to solve many problems for optimization purpose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→ minimize the error between measurements and simulations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4A975-F7BF-8AAE-A703-82C7A553BB88}"/>
              </a:ext>
            </a:extLst>
          </p:cNvPr>
          <p:cNvSpPr txBox="1"/>
          <p:nvPr/>
        </p:nvSpPr>
        <p:spPr>
          <a:xfrm>
            <a:off x="4464996" y="5852449"/>
            <a:ext cx="39591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From LMU Geophysics - Munich</a:t>
            </a:r>
          </a:p>
        </p:txBody>
      </p:sp>
    </p:spTree>
    <p:extLst>
      <p:ext uri="{BB962C8B-B14F-4D97-AF65-F5344CB8AC3E}">
        <p14:creationId xmlns:p14="http://schemas.microsoft.com/office/powerpoint/2010/main" val="365707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69CD-872E-C079-7E07-6B7E47A4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Medicine: preventing cerebrovascular accidents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69F96-4FD7-ADDB-071D-5FE9051FFA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C8E4-68F8-3086-3A15-16780BEE9A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group of circular objects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ADDF410A-0097-EBBC-A0DF-99EF8036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839" y="1741664"/>
            <a:ext cx="7112784" cy="4411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85561-051D-7331-02E8-4FD9B2F89D98}"/>
              </a:ext>
            </a:extLst>
          </p:cNvPr>
          <p:cNvSpPr txBox="1"/>
          <p:nvPr/>
        </p:nvSpPr>
        <p:spPr>
          <a:xfrm>
            <a:off x="586819" y="110890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Cheap and rapid detection of brain defects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573BA-43B0-7323-1603-1C99DF6BD033}"/>
              </a:ext>
            </a:extLst>
          </p:cNvPr>
          <p:cNvSpPr txBox="1"/>
          <p:nvPr/>
        </p:nvSpPr>
        <p:spPr>
          <a:xfrm>
            <a:off x="4828730" y="615328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(2015 Bull-Joseph Fourier Prize)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41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C900-A968-F21E-CCEC-16E142E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Last but not least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9E6F3-D1DA-B341-4D01-910EBA0DBF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F7134-6ED2-2F1B-63F9-3C83594559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C67C-3E3E-04A2-F4CD-C607B96C2BB0}"/>
              </a:ext>
            </a:extLst>
          </p:cNvPr>
          <p:cNvSpPr txBox="1"/>
          <p:nvPr/>
        </p:nvSpPr>
        <p:spPr>
          <a:xfrm>
            <a:off x="410400" y="1070451"/>
            <a:ext cx="1129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Electronics, Flow &amp; thermal, Mechanical, Electro-mag, Space physics, Biology, Finance, etc.</a:t>
            </a:r>
          </a:p>
        </p:txBody>
      </p:sp>
      <p:pic>
        <p:nvPicPr>
          <p:cNvPr id="1026" name="Picture 2" descr="Siemens Simcenter Star-CCM+ and Nvidia GPU compute combination a  'game-changer' | Automotive Testing Technology International">
            <a:extLst>
              <a:ext uri="{FF2B5EF4-FFF2-40B4-BE49-F238E27FC236}">
                <a16:creationId xmlns:a16="http://schemas.microsoft.com/office/drawing/2014/main" id="{57A317A9-5552-DFE8-CEEB-66FE430A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93" y="2001709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emens' latest Simcenter STAR-CCM improves simulation time | Siemens  Software">
            <a:extLst>
              <a:ext uri="{FF2B5EF4-FFF2-40B4-BE49-F238E27FC236}">
                <a16:creationId xmlns:a16="http://schemas.microsoft.com/office/drawing/2014/main" id="{191497CF-9E27-0DF5-8E19-2EFA33A48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" r="5331"/>
          <a:stretch/>
        </p:blipFill>
        <p:spPr bwMode="auto">
          <a:xfrm>
            <a:off x="4689545" y="2001710"/>
            <a:ext cx="2733676" cy="16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loration et optimisation de l'espace de conception | Siemens Software">
            <a:extLst>
              <a:ext uri="{FF2B5EF4-FFF2-40B4-BE49-F238E27FC236}">
                <a16:creationId xmlns:a16="http://schemas.microsoft.com/office/drawing/2014/main" id="{F822836E-B179-CA79-7A3F-DDA0CC349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95" r="-5093" b="9279"/>
          <a:stretch/>
        </p:blipFill>
        <p:spPr bwMode="auto">
          <a:xfrm>
            <a:off x="7627299" y="2001709"/>
            <a:ext cx="2733676" cy="16797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 descr="A diagram of a circular object with different colored circles&#10;&#10;Description automatically generated">
            <a:extLst>
              <a:ext uri="{FF2B5EF4-FFF2-40B4-BE49-F238E27FC236}">
                <a16:creationId xmlns:a16="http://schemas.microsoft.com/office/drawing/2014/main" id="{2A4BC0E3-4A2E-5190-1F0E-7DD8F9119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33" y="3983950"/>
            <a:ext cx="2735035" cy="1837469"/>
          </a:xfrm>
          <a:prstGeom prst="rect">
            <a:avLst/>
          </a:prstGeom>
        </p:spPr>
      </p:pic>
      <p:pic>
        <p:nvPicPr>
          <p:cNvPr id="1036" name="Picture 12" descr="Electronics Cooling (FloTHERM) - Trilogic">
            <a:extLst>
              <a:ext uri="{FF2B5EF4-FFF2-40B4-BE49-F238E27FC236}">
                <a16:creationId xmlns:a16="http://schemas.microsoft.com/office/drawing/2014/main" id="{750A3E33-B791-FF5D-5ED6-60124D3A0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" t="12509" r="5331"/>
          <a:stretch/>
        </p:blipFill>
        <p:spPr bwMode="auto">
          <a:xfrm>
            <a:off x="4689546" y="3983950"/>
            <a:ext cx="2733675" cy="18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esim pour la simulation 1D et la simulation de systèmes">
            <a:extLst>
              <a:ext uri="{FF2B5EF4-FFF2-40B4-BE49-F238E27FC236}">
                <a16:creationId xmlns:a16="http://schemas.microsoft.com/office/drawing/2014/main" id="{77DF988C-248D-C7F7-0231-355D73DA0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/>
          <a:stretch/>
        </p:blipFill>
        <p:spPr bwMode="auto">
          <a:xfrm>
            <a:off x="7627299" y="3983950"/>
            <a:ext cx="2727672" cy="18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73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780000"/>
            <a:ext cx="10911191" cy="1477328"/>
          </a:xfrm>
        </p:spPr>
        <p:txBody>
          <a:bodyPr/>
          <a:lstStyle/>
          <a:p>
            <a:r>
              <a:rPr lang="en-US" dirty="0"/>
              <a:t>0.3 </a:t>
            </a:r>
            <a:r>
              <a:rPr lang="en-US" sz="4800" dirty="0"/>
              <a:t>Goal of the course &amp; working plan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087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C528-AAC3-C65F-60B0-C07B7B8E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Motivations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C3A95-8043-0B6F-EC07-6C92334F5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652E-F9CB-97D3-92B1-AE93F2B8B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10D9C-DFE8-4634-C735-BB3B872A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229974"/>
            <a:ext cx="11376026" cy="4752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Main goals: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To provide theoretical and practical elements related to numerical methods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Understanding how to go from the continuous to the discrete level (error estimates, algorithms, stability)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To be able to implement some methods (using Python)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Organization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1st half of the session: lecture, 2nd half: application/coding exercises with notebooks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The exercises are here to help you understand the theoretical notions 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Grading: 50% assessment exercises + 50% group project </a:t>
            </a:r>
          </a:p>
          <a:p>
            <a:pPr lvl="2" indent="0" algn="ctr">
              <a:lnSpc>
                <a:spcPct val="150000"/>
              </a:lnSpc>
              <a:buNone/>
            </a:pPr>
            <a:endParaRPr lang="en-US" dirty="0"/>
          </a:p>
          <a:p>
            <a:pPr lvl="2" indent="0" algn="ctr">
              <a:lnSpc>
                <a:spcPct val="150000"/>
              </a:lnSpc>
              <a:buNone/>
            </a:pPr>
            <a:r>
              <a:rPr lang="en-US" sz="2000" b="1" dirty="0"/>
              <a:t>Good investment ⇒ success</a:t>
            </a:r>
          </a:p>
        </p:txBody>
      </p:sp>
    </p:spTree>
    <p:extLst>
      <p:ext uri="{BB962C8B-B14F-4D97-AF65-F5344CB8AC3E}">
        <p14:creationId xmlns:p14="http://schemas.microsoft.com/office/powerpoint/2010/main" val="209966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780000"/>
            <a:ext cx="10911191" cy="738664"/>
          </a:xfrm>
        </p:spPr>
        <p:txBody>
          <a:bodyPr/>
          <a:lstStyle/>
          <a:p>
            <a:r>
              <a:rPr lang="en-US" dirty="0"/>
              <a:t>0.4 </a:t>
            </a:r>
            <a:r>
              <a:rPr lang="en-US" sz="4800" dirty="0"/>
              <a:t>Plan of the lectures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7919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C528-AAC3-C65F-60B0-C07B7B8E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Plan of the lectures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C3A95-8043-0B6F-EC07-6C92334F5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652E-F9CB-97D3-92B1-AE93F2B8B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10D9C-DFE8-4634-C735-BB3B872A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201694"/>
            <a:ext cx="11376026" cy="4752000"/>
          </a:xfrm>
        </p:spPr>
        <p:txBody>
          <a:bodyPr/>
          <a:lstStyle/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Python/notebook reminder, notion of error in numerical analysis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Interpolation - Approximation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Derivation - Integration (+ choose a project) 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Numerical solution of ODEs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Linear systems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Nonlinear systems of equations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Project presentations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434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8252833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0.1 Introduction: motivations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0.2 Examples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0.3 Goal of the course &amp; working plan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0.4 Plan of the lectures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B1CE5-3F86-F352-576D-731D0526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About 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FE8E8-0BC8-5435-874A-E130EF5101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82BC5-7438-09B0-C664-7FCEC0D06A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EE37DA-1355-8D15-29EE-373761CA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5750" lvl="2" indent="-285750">
              <a:lnSpc>
                <a:spcPct val="150000"/>
              </a:lnSpc>
            </a:pPr>
            <a:r>
              <a:rPr lang="en-US" sz="2000" b="1" dirty="0"/>
              <a:t>R&amp;D Manager at Siemens Industry Software NV. (Leuven)</a:t>
            </a:r>
            <a:endParaRPr lang="en-US" sz="2000" dirty="0"/>
          </a:p>
          <a:p>
            <a:pPr marL="825750" lvl="3" indent="-285750">
              <a:lnSpc>
                <a:spcPct val="150000"/>
              </a:lnSpc>
            </a:pPr>
            <a:r>
              <a:rPr lang="en-US" sz="2000" dirty="0"/>
              <a:t>Engineering degree in France (2004)</a:t>
            </a:r>
          </a:p>
          <a:p>
            <a:pPr marL="825750" lvl="3" indent="-285750">
              <a:lnSpc>
                <a:spcPct val="150000"/>
              </a:lnSpc>
            </a:pPr>
            <a:r>
              <a:rPr lang="en-US" sz="2000" dirty="0"/>
              <a:t>PhD in Mechanical engineering (2008)</a:t>
            </a:r>
          </a:p>
          <a:p>
            <a:pPr marL="825750" lvl="3" indent="-285750">
              <a:lnSpc>
                <a:spcPct val="150000"/>
              </a:lnSpc>
            </a:pPr>
            <a:r>
              <a:rPr lang="en-US" sz="2000" dirty="0"/>
              <a:t>Joined Belgian company to work as a </a:t>
            </a:r>
            <a:r>
              <a:rPr lang="en-US" sz="2000" b="1" dirty="0"/>
              <a:t>developer</a:t>
            </a:r>
            <a:r>
              <a:rPr lang="en-US" sz="2000" dirty="0"/>
              <a:t> (2008)</a:t>
            </a:r>
          </a:p>
          <a:p>
            <a:pPr marL="825750" lvl="3" indent="-285750">
              <a:lnSpc>
                <a:spcPct val="150000"/>
              </a:lnSpc>
            </a:pPr>
            <a:r>
              <a:rPr lang="en-US" sz="2000" b="1" dirty="0"/>
              <a:t>Researcher</a:t>
            </a:r>
            <a:r>
              <a:rPr lang="en-US" sz="2000" dirty="0"/>
              <a:t> in structural dynamics and acoustics (2013)</a:t>
            </a:r>
            <a:endParaRPr lang="en-US" sz="2000" b="1" dirty="0"/>
          </a:p>
          <a:p>
            <a:pPr marL="825750" lvl="3" indent="-285750">
              <a:lnSpc>
                <a:spcPct val="150000"/>
              </a:lnSpc>
            </a:pPr>
            <a:r>
              <a:rPr lang="en-US" sz="2000" b="1" dirty="0"/>
              <a:t>Team leader </a:t>
            </a:r>
            <a:r>
              <a:rPr lang="en-US" sz="2000" dirty="0"/>
              <a:t>in Dynamics and acoustics research (2018)</a:t>
            </a:r>
          </a:p>
          <a:p>
            <a:pPr marL="825750" lvl="3" indent="-285750">
              <a:lnSpc>
                <a:spcPct val="150000"/>
              </a:lnSpc>
            </a:pPr>
            <a:r>
              <a:rPr lang="en-US" sz="2000" dirty="0"/>
              <a:t>R&amp;D </a:t>
            </a:r>
            <a:r>
              <a:rPr lang="en-US" sz="2000" b="1" dirty="0"/>
              <a:t>Manager</a:t>
            </a:r>
            <a:r>
              <a:rPr lang="en-US" sz="2000" dirty="0"/>
              <a:t> for Mechanical applications (2023)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Hadrien BERIOT | Senior Research Manager | PhD | Siemens | Siemens Product  Lifecycle Management Software Unit | Research profile">
            <a:extLst>
              <a:ext uri="{FF2B5EF4-FFF2-40B4-BE49-F238E27FC236}">
                <a16:creationId xmlns:a16="http://schemas.microsoft.com/office/drawing/2014/main" id="{D65AD9DB-6612-E784-F4BE-5F6479B0F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659" y="766800"/>
            <a:ext cx="21050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B37441-C165-2361-C453-3FF2F3BC1F58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7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0.1 Introduction: motivation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C528-AAC3-C65F-60B0-C07B7B8E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Motivations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C3A95-8043-0B6F-EC07-6C92334F5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652E-F9CB-97D3-92B1-AE93F2B8B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10D9C-DFE8-4634-C735-BB3B872A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108187"/>
            <a:ext cx="6285675" cy="514922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Engineering and science problems are written in terms of mathematical equations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Numerical simulation is crucial to solve them (chemistry, economy, finance, mechanics, physics, natural science, biology ...)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Getting an explicit solution is not possible in real-life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calculate an approximation on a computer, obtained from a system with a finite number of degrees of freedom/unknowns (a number, a vector, or a matrix)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C6602"/>
                </a:solidFill>
              </a:rPr>
              <a:t>Scientific Computing is fueling the 3</a:t>
            </a:r>
            <a:r>
              <a:rPr lang="en-US" baseline="30000" dirty="0">
                <a:solidFill>
                  <a:srgbClr val="EC6602"/>
                </a:solidFill>
              </a:rPr>
              <a:t>rd</a:t>
            </a:r>
            <a:r>
              <a:rPr lang="en-US" dirty="0">
                <a:solidFill>
                  <a:srgbClr val="EC6602"/>
                </a:solidFill>
              </a:rPr>
              <a:t> and 4rd  industrial revolutions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CRM and the Fourth Industrial Revolution">
            <a:extLst>
              <a:ext uri="{FF2B5EF4-FFF2-40B4-BE49-F238E27FC236}">
                <a16:creationId xmlns:a16="http://schemas.microsoft.com/office/drawing/2014/main" id="{F2075DC3-2897-F209-A6F7-9C9AA6AE3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650" y="1192919"/>
            <a:ext cx="4933950" cy="25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oup of women working in a row&#10;&#10;Description automatically generated">
            <a:extLst>
              <a:ext uri="{FF2B5EF4-FFF2-40B4-BE49-F238E27FC236}">
                <a16:creationId xmlns:a16="http://schemas.microsoft.com/office/drawing/2014/main" id="{07CF6B65-DA6B-7632-42F4-4B7FE2FB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650" y="4105768"/>
            <a:ext cx="4968113" cy="1569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7307B-B45A-0802-C2EA-F073671E1847}"/>
              </a:ext>
            </a:extLst>
          </p:cNvPr>
          <p:cNvSpPr txBox="1"/>
          <p:nvPr/>
        </p:nvSpPr>
        <p:spPr>
          <a:xfrm>
            <a:off x="6847650" y="5714935"/>
            <a:ext cx="485594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Credits: Understanding How Computing </a:t>
            </a:r>
            <a:r>
              <a:rPr lang="en-US" sz="1050" dirty="0" err="1">
                <a:solidFill>
                  <a:schemeClr val="tx1"/>
                </a:solidFill>
              </a:rPr>
              <a:t>Has_Changed</a:t>
            </a:r>
            <a:r>
              <a:rPr lang="en-US" sz="1050" dirty="0">
                <a:solidFill>
                  <a:schemeClr val="tx1"/>
                </a:solidFill>
              </a:rPr>
              <a:t> the World’ T. Misa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25EE1B-C16F-F663-09EB-764B4B68B87B}"/>
              </a:ext>
            </a:extLst>
          </p:cNvPr>
          <p:cNvSpPr txBox="1"/>
          <p:nvPr/>
        </p:nvSpPr>
        <p:spPr>
          <a:xfrm>
            <a:off x="7124700" y="3744093"/>
            <a:ext cx="46569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https://www.linkedin.com/pulse/crm-fourth-industrial-revolution-clint-oram/</a:t>
            </a:r>
          </a:p>
        </p:txBody>
      </p:sp>
    </p:spTree>
    <p:extLst>
      <p:ext uri="{BB962C8B-B14F-4D97-AF65-F5344CB8AC3E}">
        <p14:creationId xmlns:p14="http://schemas.microsoft.com/office/powerpoint/2010/main" val="212656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A23A-AF50-2561-5D02-B8A8A222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Motivations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C45A1-00B2-93C2-8DFD-132CA2A52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1DB27-C0C2-7023-BADD-31EE21264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3A8BC7D-291F-E27A-3664-B8D2AB8EA464}"/>
              </a:ext>
            </a:extLst>
          </p:cNvPr>
          <p:cNvSpPr txBox="1">
            <a:spLocks/>
          </p:cNvSpPr>
          <p:nvPr/>
        </p:nvSpPr>
        <p:spPr bwMode="black">
          <a:xfrm>
            <a:off x="410400" y="1447800"/>
            <a:ext cx="11376026" cy="45341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Numerical analysis is multidisciplinary: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design of methods for continuous mathematics (numerical analysts)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study of algorithms (computer scientists)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computer implementation and testing (software developers)</a:t>
            </a:r>
          </a:p>
        </p:txBody>
      </p:sp>
    </p:spTree>
    <p:extLst>
      <p:ext uri="{BB962C8B-B14F-4D97-AF65-F5344CB8AC3E}">
        <p14:creationId xmlns:p14="http://schemas.microsoft.com/office/powerpoint/2010/main" val="390372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0.2 Examples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822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6272-5E49-3D41-7B70-7A900F92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Example</a:t>
            </a:r>
            <a:br>
              <a:rPr lang="en-US" sz="2400" dirty="0"/>
            </a:br>
            <a:r>
              <a:rPr lang="en-US" sz="2400" dirty="0"/>
              <a:t>plane wave scattered by a submarine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613F3-43A4-898A-933E-B15ACCFB4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BD6E9-BD21-8F78-09D3-BE604E45FC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close-up of a submarine&#10;&#10;Description automatically generated">
            <a:extLst>
              <a:ext uri="{FF2B5EF4-FFF2-40B4-BE49-F238E27FC236}">
                <a16:creationId xmlns:a16="http://schemas.microsoft.com/office/drawing/2014/main" id="{B52CB84C-058C-60D0-877A-0BC1B7B0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39" y="1780211"/>
            <a:ext cx="6241142" cy="4058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7BDD7-88B4-9EB7-A824-3BE87CDD0947}"/>
              </a:ext>
            </a:extLst>
          </p:cNvPr>
          <p:cNvSpPr txBox="1"/>
          <p:nvPr/>
        </p:nvSpPr>
        <p:spPr>
          <a:xfrm>
            <a:off x="5342398" y="5936445"/>
            <a:ext cx="20525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Credits: </a:t>
            </a:r>
            <a:r>
              <a:rPr lang="en-US" dirty="0" err="1">
                <a:solidFill>
                  <a:schemeClr val="tx1"/>
                </a:solidFill>
              </a:rPr>
              <a:t>gmsh</a:t>
            </a:r>
            <a:r>
              <a:rPr lang="en-US" dirty="0">
                <a:solidFill>
                  <a:schemeClr val="tx1"/>
                </a:solidFill>
              </a:rPr>
              <a:t> fem</a:t>
            </a:r>
          </a:p>
        </p:txBody>
      </p:sp>
    </p:spTree>
    <p:extLst>
      <p:ext uri="{BB962C8B-B14F-4D97-AF65-F5344CB8AC3E}">
        <p14:creationId xmlns:p14="http://schemas.microsoft.com/office/powerpoint/2010/main" val="1556506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5843-BE35-36B5-50C6-C5B8E512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Weak formulation (Numerical solution of PDEs)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A61FC-F245-1FE7-31E6-C3C439D09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5F724-D3FE-D6A1-2E1F-F9BE1E92B6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E1DAFB-7087-DF22-C098-D75070B3607C}"/>
                  </a:ext>
                </a:extLst>
              </p:cNvPr>
              <p:cNvSpPr txBox="1"/>
              <p:nvPr/>
            </p:nvSpPr>
            <p:spPr>
              <a:xfrm>
                <a:off x="500063" y="1503888"/>
                <a:ext cx="10871571" cy="4715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What tools do we need to solve such a problem?</a:t>
                </a:r>
              </a:p>
              <a:p>
                <a:pPr marL="285750" indent="-285750" algn="l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First, a discrete representation of the geometry, here we have a 3D mesh (tetrahedrons), </a:t>
                </a:r>
              </a:p>
              <a:p>
                <a:pPr marL="285750" indent="-285750" algn="l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In practice, it is easier to solve a weak/variational formulation (finite elements)</a:t>
                </a:r>
              </a:p>
              <a:p>
                <a:pPr marL="465750" lvl="1" indent="-285750" algn="l">
                  <a:lnSpc>
                    <a:spcPct val="150000"/>
                  </a:lnSpc>
                  <a:buClr>
                    <a:schemeClr val="tx1"/>
                  </a:buClr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lvl="1" indent="0" algn="ctr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⋅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− 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Ω+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50000"/>
                  </a:lnSpc>
                  <a:buClr>
                    <a:schemeClr val="tx1"/>
                  </a:buClr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285750" indent="-285750" algn="l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unknown (here the pressure perturbation)</a:t>
                </a:r>
              </a:p>
              <a:p>
                <a:pPr marL="285750" indent="-285750" algn="l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test-functions</a:t>
                </a:r>
              </a:p>
              <a:p>
                <a:pPr marL="285750" indent="-285750" algn="l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We solve the problem for example at the nodes/vertices of the mesh to obtain a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 algn="l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Between the nodes the solution is interpolated: </a:t>
                </a:r>
                <a:r>
                  <a:rPr lang="en-US" sz="2000" dirty="0">
                    <a:solidFill>
                      <a:srgbClr val="EF0137"/>
                    </a:solidFill>
                  </a:rPr>
                  <a:t>Lagrange interpolation (Chapter 2)</a:t>
                </a:r>
                <a:endParaRPr lang="en-US" b="0" i="0" dirty="0">
                  <a:solidFill>
                    <a:srgbClr val="EF0137"/>
                  </a:solidFill>
                  <a:effectLst/>
                  <a:highlight>
                    <a:srgbClr val="FFFFFF"/>
                  </a:highlight>
                  <a:latin typeface="BentonSans-Regular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E1DAFB-7087-DF22-C098-D75070B36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3" y="1503888"/>
                <a:ext cx="10871571" cy="4715650"/>
              </a:xfrm>
              <a:prstGeom prst="rect">
                <a:avLst/>
              </a:prstGeom>
              <a:blipFill>
                <a:blip r:embed="rId2"/>
                <a:stretch>
                  <a:fillRect l="-505" b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-up of a submarine&#10;&#10;Description automatically generated">
            <a:extLst>
              <a:ext uri="{FF2B5EF4-FFF2-40B4-BE49-F238E27FC236}">
                <a16:creationId xmlns:a16="http://schemas.microsoft.com/office/drawing/2014/main" id="{852FA141-223E-62A6-2547-5EF67BD8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994" y="276148"/>
            <a:ext cx="1703256" cy="1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0984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748</TotalTime>
  <Words>938</Words>
  <Application>Microsoft Office PowerPoint</Application>
  <PresentationFormat>Widescreen</PresentationFormat>
  <Paragraphs>121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BentonSans-Regular</vt:lpstr>
      <vt:lpstr>Cambria Math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(0/7) Motivation &amp; course plan</vt:lpstr>
      <vt:lpstr>Outline</vt:lpstr>
      <vt:lpstr>About me </vt:lpstr>
      <vt:lpstr>0.1 Introduction: motivation</vt:lpstr>
      <vt:lpstr>Motivations</vt:lpstr>
      <vt:lpstr>Motivations</vt:lpstr>
      <vt:lpstr>0.2 Examples</vt:lpstr>
      <vt:lpstr>Example plane wave scattered by a submarine</vt:lpstr>
      <vt:lpstr>Weak formulation (Numerical solution of PDEs)</vt:lpstr>
      <vt:lpstr>Weak formulation (Numerical solution of PDEs)</vt:lpstr>
      <vt:lpstr>Geophysics: discover the earth interior structure</vt:lpstr>
      <vt:lpstr>Medicine: preventing cerebrovascular accidents</vt:lpstr>
      <vt:lpstr>Last but not least</vt:lpstr>
      <vt:lpstr>0.3 Goal of the course &amp; working plan</vt:lpstr>
      <vt:lpstr>Motivations</vt:lpstr>
      <vt:lpstr>0.4 Plan of the lectures</vt:lpstr>
      <vt:lpstr>Plan of the lectures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Template;C_Restricted</cp:keywords>
  <dc:description>Version 3.4.3
January 2023</dc:description>
  <cp:lastModifiedBy>Beriot, Hadrien (DI SW PLM STS SDDEV MECH PHY ACOU)</cp:lastModifiedBy>
  <cp:revision>35</cp:revision>
  <dcterms:created xsi:type="dcterms:W3CDTF">2024-05-09T06:24:37Z</dcterms:created>
  <dcterms:modified xsi:type="dcterms:W3CDTF">2024-10-17T06:30:08Z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Restricted</vt:lpwstr>
  </property>
  <property fmtid="{D5CDD505-2E9C-101B-9397-08002B2CF9AE}" pid="12" name="sodocoClasLang">
    <vt:lpwstr>Restricted</vt:lpwstr>
  </property>
  <property fmtid="{D5CDD505-2E9C-101B-9397-08002B2CF9AE}" pid="13" name="sodocoClasLangId">
    <vt:i4>0</vt:i4>
  </property>
  <property fmtid="{D5CDD505-2E9C-101B-9397-08002B2CF9AE}" pid="14" name="sodocoClasId">
    <vt:i4>1</vt:i4>
  </property>
</Properties>
</file>